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sldIdLst>
    <p:sldId id="256" r:id="rId2"/>
  </p:sldIdLst>
  <p:sldSz cx="40233600" cy="402336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863"/>
    <p:restoredTop sz="96327"/>
  </p:normalViewPr>
  <p:slideViewPr>
    <p:cSldViewPr snapToGrid="0">
      <p:cViewPr varScale="1">
        <p:scale>
          <a:sx n="21" d="100"/>
          <a:sy n="21" d="100"/>
        </p:scale>
        <p:origin x="1912" y="2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17520" y="6584530"/>
            <a:ext cx="34198560" cy="14007253"/>
          </a:xfrm>
        </p:spPr>
        <p:txBody>
          <a:bodyPr anchor="b"/>
          <a:lstStyle>
            <a:lvl1pPr algn="ctr">
              <a:defRPr sz="2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29200" y="21131956"/>
            <a:ext cx="30175200" cy="9713804"/>
          </a:xfrm>
        </p:spPr>
        <p:txBody>
          <a:bodyPr/>
          <a:lstStyle>
            <a:lvl1pPr marL="0" indent="0" algn="ctr">
              <a:buNone/>
              <a:defRPr sz="10560"/>
            </a:lvl1pPr>
            <a:lvl2pPr marL="2011680" indent="0" algn="ctr">
              <a:buNone/>
              <a:defRPr sz="8800"/>
            </a:lvl2pPr>
            <a:lvl3pPr marL="4023360" indent="0" algn="ctr">
              <a:buNone/>
              <a:defRPr sz="7920"/>
            </a:lvl3pPr>
            <a:lvl4pPr marL="6035040" indent="0" algn="ctr">
              <a:buNone/>
              <a:defRPr sz="7040"/>
            </a:lvl4pPr>
            <a:lvl5pPr marL="8046720" indent="0" algn="ctr">
              <a:buNone/>
              <a:defRPr sz="7040"/>
            </a:lvl5pPr>
            <a:lvl6pPr marL="10058400" indent="0" algn="ctr">
              <a:buNone/>
              <a:defRPr sz="7040"/>
            </a:lvl6pPr>
            <a:lvl7pPr marL="12070080" indent="0" algn="ctr">
              <a:buNone/>
              <a:defRPr sz="7040"/>
            </a:lvl7pPr>
            <a:lvl8pPr marL="14081760" indent="0" algn="ctr">
              <a:buNone/>
              <a:defRPr sz="7040"/>
            </a:lvl8pPr>
            <a:lvl9pPr marL="16093440" indent="0" algn="ctr">
              <a:buNone/>
              <a:defRPr sz="704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A4400-B34D-9641-ACA4-6F51C2313905}" type="datetimeFigureOut">
              <a:rPr lang="en-US" smtClean="0"/>
              <a:t>12/7/22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F6222-D1F2-B242-ADDF-B3B9494E3A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5715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A4400-B34D-9641-ACA4-6F51C2313905}" type="datetimeFigureOut">
              <a:rPr lang="en-US" smtClean="0"/>
              <a:t>12/7/22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F6222-D1F2-B242-ADDF-B3B9494E3A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9107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8792172" y="2142067"/>
            <a:ext cx="8675370" cy="3409611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766062" y="2142067"/>
            <a:ext cx="25523190" cy="3409611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A4400-B34D-9641-ACA4-6F51C2313905}" type="datetimeFigureOut">
              <a:rPr lang="en-US" smtClean="0"/>
              <a:t>12/7/22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F6222-D1F2-B242-ADDF-B3B9494E3A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3418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A4400-B34D-9641-ACA4-6F51C2313905}" type="datetimeFigureOut">
              <a:rPr lang="en-US" smtClean="0"/>
              <a:t>12/7/22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F6222-D1F2-B242-ADDF-B3B9494E3A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7509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5107" y="10030472"/>
            <a:ext cx="34701480" cy="16736057"/>
          </a:xfrm>
        </p:spPr>
        <p:txBody>
          <a:bodyPr anchor="b"/>
          <a:lstStyle>
            <a:lvl1pPr>
              <a:defRPr sz="2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45107" y="26924858"/>
            <a:ext cx="34701480" cy="8801097"/>
          </a:xfrm>
        </p:spPr>
        <p:txBody>
          <a:bodyPr/>
          <a:lstStyle>
            <a:lvl1pPr marL="0" indent="0">
              <a:buNone/>
              <a:defRPr sz="10560">
                <a:solidFill>
                  <a:schemeClr val="tx1"/>
                </a:solidFill>
              </a:defRPr>
            </a:lvl1pPr>
            <a:lvl2pPr marL="2011680" indent="0">
              <a:buNone/>
              <a:defRPr sz="8800">
                <a:solidFill>
                  <a:schemeClr val="tx1">
                    <a:tint val="75000"/>
                  </a:schemeClr>
                </a:solidFill>
              </a:defRPr>
            </a:lvl2pPr>
            <a:lvl3pPr marL="4023360" indent="0">
              <a:buNone/>
              <a:defRPr sz="7920">
                <a:solidFill>
                  <a:schemeClr val="tx1">
                    <a:tint val="75000"/>
                  </a:schemeClr>
                </a:solidFill>
              </a:defRPr>
            </a:lvl3pPr>
            <a:lvl4pPr marL="6035040" indent="0">
              <a:buNone/>
              <a:defRPr sz="7040">
                <a:solidFill>
                  <a:schemeClr val="tx1">
                    <a:tint val="75000"/>
                  </a:schemeClr>
                </a:solidFill>
              </a:defRPr>
            </a:lvl4pPr>
            <a:lvl5pPr marL="8046720" indent="0">
              <a:buNone/>
              <a:defRPr sz="7040">
                <a:solidFill>
                  <a:schemeClr val="tx1">
                    <a:tint val="75000"/>
                  </a:schemeClr>
                </a:solidFill>
              </a:defRPr>
            </a:lvl5pPr>
            <a:lvl6pPr marL="10058400" indent="0">
              <a:buNone/>
              <a:defRPr sz="7040">
                <a:solidFill>
                  <a:schemeClr val="tx1">
                    <a:tint val="75000"/>
                  </a:schemeClr>
                </a:solidFill>
              </a:defRPr>
            </a:lvl6pPr>
            <a:lvl7pPr marL="12070080" indent="0">
              <a:buNone/>
              <a:defRPr sz="7040">
                <a:solidFill>
                  <a:schemeClr val="tx1">
                    <a:tint val="75000"/>
                  </a:schemeClr>
                </a:solidFill>
              </a:defRPr>
            </a:lvl7pPr>
            <a:lvl8pPr marL="14081760" indent="0">
              <a:buNone/>
              <a:defRPr sz="7040">
                <a:solidFill>
                  <a:schemeClr val="tx1">
                    <a:tint val="75000"/>
                  </a:schemeClr>
                </a:solidFill>
              </a:defRPr>
            </a:lvl8pPr>
            <a:lvl9pPr marL="16093440" indent="0">
              <a:buNone/>
              <a:defRPr sz="704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A4400-B34D-9641-ACA4-6F51C2313905}" type="datetimeFigureOut">
              <a:rPr lang="en-US" smtClean="0"/>
              <a:t>12/7/22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F6222-D1F2-B242-ADDF-B3B9494E3A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7080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766060" y="10710333"/>
            <a:ext cx="17099280" cy="255278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0368260" y="10710333"/>
            <a:ext cx="17099280" cy="255278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A4400-B34D-9641-ACA4-6F51C2313905}" type="datetimeFigureOut">
              <a:rPr lang="en-US" smtClean="0"/>
              <a:t>12/7/22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F6222-D1F2-B242-ADDF-B3B9494E3A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058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71300" y="2142076"/>
            <a:ext cx="34701480" cy="777663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1305" y="9862823"/>
            <a:ext cx="17020696" cy="4833617"/>
          </a:xfrm>
        </p:spPr>
        <p:txBody>
          <a:bodyPr anchor="b"/>
          <a:lstStyle>
            <a:lvl1pPr marL="0" indent="0">
              <a:buNone/>
              <a:defRPr sz="10560" b="1"/>
            </a:lvl1pPr>
            <a:lvl2pPr marL="2011680" indent="0">
              <a:buNone/>
              <a:defRPr sz="8800" b="1"/>
            </a:lvl2pPr>
            <a:lvl3pPr marL="4023360" indent="0">
              <a:buNone/>
              <a:defRPr sz="7920" b="1"/>
            </a:lvl3pPr>
            <a:lvl4pPr marL="6035040" indent="0">
              <a:buNone/>
              <a:defRPr sz="7040" b="1"/>
            </a:lvl4pPr>
            <a:lvl5pPr marL="8046720" indent="0">
              <a:buNone/>
              <a:defRPr sz="7040" b="1"/>
            </a:lvl5pPr>
            <a:lvl6pPr marL="10058400" indent="0">
              <a:buNone/>
              <a:defRPr sz="7040" b="1"/>
            </a:lvl6pPr>
            <a:lvl7pPr marL="12070080" indent="0">
              <a:buNone/>
              <a:defRPr sz="7040" b="1"/>
            </a:lvl7pPr>
            <a:lvl8pPr marL="14081760" indent="0">
              <a:buNone/>
              <a:defRPr sz="7040" b="1"/>
            </a:lvl8pPr>
            <a:lvl9pPr marL="16093440" indent="0">
              <a:buNone/>
              <a:defRPr sz="704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771305" y="14696440"/>
            <a:ext cx="17020696" cy="216162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0368262" y="9862823"/>
            <a:ext cx="17104520" cy="4833617"/>
          </a:xfrm>
        </p:spPr>
        <p:txBody>
          <a:bodyPr anchor="b"/>
          <a:lstStyle>
            <a:lvl1pPr marL="0" indent="0">
              <a:buNone/>
              <a:defRPr sz="10560" b="1"/>
            </a:lvl1pPr>
            <a:lvl2pPr marL="2011680" indent="0">
              <a:buNone/>
              <a:defRPr sz="8800" b="1"/>
            </a:lvl2pPr>
            <a:lvl3pPr marL="4023360" indent="0">
              <a:buNone/>
              <a:defRPr sz="7920" b="1"/>
            </a:lvl3pPr>
            <a:lvl4pPr marL="6035040" indent="0">
              <a:buNone/>
              <a:defRPr sz="7040" b="1"/>
            </a:lvl4pPr>
            <a:lvl5pPr marL="8046720" indent="0">
              <a:buNone/>
              <a:defRPr sz="7040" b="1"/>
            </a:lvl5pPr>
            <a:lvl6pPr marL="10058400" indent="0">
              <a:buNone/>
              <a:defRPr sz="7040" b="1"/>
            </a:lvl6pPr>
            <a:lvl7pPr marL="12070080" indent="0">
              <a:buNone/>
              <a:defRPr sz="7040" b="1"/>
            </a:lvl7pPr>
            <a:lvl8pPr marL="14081760" indent="0">
              <a:buNone/>
              <a:defRPr sz="7040" b="1"/>
            </a:lvl8pPr>
            <a:lvl9pPr marL="16093440" indent="0">
              <a:buNone/>
              <a:defRPr sz="704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0368262" y="14696440"/>
            <a:ext cx="17104520" cy="216162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A4400-B34D-9641-ACA4-6F51C2313905}" type="datetimeFigureOut">
              <a:rPr lang="en-US" smtClean="0"/>
              <a:t>12/7/22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F6222-D1F2-B242-ADDF-B3B9494E3A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3519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A4400-B34D-9641-ACA4-6F51C2313905}" type="datetimeFigureOut">
              <a:rPr lang="en-US" smtClean="0"/>
              <a:t>12/7/22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F6222-D1F2-B242-ADDF-B3B9494E3A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544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A4400-B34D-9641-ACA4-6F51C2313905}" type="datetimeFigureOut">
              <a:rPr lang="en-US" smtClean="0"/>
              <a:t>12/7/22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F6222-D1F2-B242-ADDF-B3B9494E3A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5983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71301" y="2682240"/>
            <a:ext cx="12976383" cy="9387840"/>
          </a:xfrm>
        </p:spPr>
        <p:txBody>
          <a:bodyPr anchor="b"/>
          <a:lstStyle>
            <a:lvl1pPr>
              <a:defRPr sz="1408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104520" y="5792902"/>
            <a:ext cx="20368260" cy="28591933"/>
          </a:xfrm>
        </p:spPr>
        <p:txBody>
          <a:bodyPr/>
          <a:lstStyle>
            <a:lvl1pPr>
              <a:defRPr sz="14080"/>
            </a:lvl1pPr>
            <a:lvl2pPr>
              <a:defRPr sz="12320"/>
            </a:lvl2pPr>
            <a:lvl3pPr>
              <a:defRPr sz="10560"/>
            </a:lvl3pPr>
            <a:lvl4pPr>
              <a:defRPr sz="8800"/>
            </a:lvl4pPr>
            <a:lvl5pPr>
              <a:defRPr sz="8800"/>
            </a:lvl5pPr>
            <a:lvl6pPr>
              <a:defRPr sz="8800"/>
            </a:lvl6pPr>
            <a:lvl7pPr>
              <a:defRPr sz="8800"/>
            </a:lvl7pPr>
            <a:lvl8pPr>
              <a:defRPr sz="8800"/>
            </a:lvl8pPr>
            <a:lvl9pPr>
              <a:defRPr sz="8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771301" y="12070080"/>
            <a:ext cx="12976383" cy="22361316"/>
          </a:xfrm>
        </p:spPr>
        <p:txBody>
          <a:bodyPr/>
          <a:lstStyle>
            <a:lvl1pPr marL="0" indent="0">
              <a:buNone/>
              <a:defRPr sz="7040"/>
            </a:lvl1pPr>
            <a:lvl2pPr marL="2011680" indent="0">
              <a:buNone/>
              <a:defRPr sz="6160"/>
            </a:lvl2pPr>
            <a:lvl3pPr marL="4023360" indent="0">
              <a:buNone/>
              <a:defRPr sz="5280"/>
            </a:lvl3pPr>
            <a:lvl4pPr marL="6035040" indent="0">
              <a:buNone/>
              <a:defRPr sz="4400"/>
            </a:lvl4pPr>
            <a:lvl5pPr marL="8046720" indent="0">
              <a:buNone/>
              <a:defRPr sz="4400"/>
            </a:lvl5pPr>
            <a:lvl6pPr marL="10058400" indent="0">
              <a:buNone/>
              <a:defRPr sz="4400"/>
            </a:lvl6pPr>
            <a:lvl7pPr marL="12070080" indent="0">
              <a:buNone/>
              <a:defRPr sz="4400"/>
            </a:lvl7pPr>
            <a:lvl8pPr marL="14081760" indent="0">
              <a:buNone/>
              <a:defRPr sz="4400"/>
            </a:lvl8pPr>
            <a:lvl9pPr marL="16093440" indent="0">
              <a:buNone/>
              <a:defRPr sz="4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A4400-B34D-9641-ACA4-6F51C2313905}" type="datetimeFigureOut">
              <a:rPr lang="en-US" smtClean="0"/>
              <a:t>12/7/22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F6222-D1F2-B242-ADDF-B3B9494E3A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8616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71301" y="2682240"/>
            <a:ext cx="12976383" cy="9387840"/>
          </a:xfrm>
        </p:spPr>
        <p:txBody>
          <a:bodyPr anchor="b"/>
          <a:lstStyle>
            <a:lvl1pPr>
              <a:defRPr sz="1408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7104520" y="5792902"/>
            <a:ext cx="20368260" cy="28591933"/>
          </a:xfrm>
        </p:spPr>
        <p:txBody>
          <a:bodyPr anchor="t"/>
          <a:lstStyle>
            <a:lvl1pPr marL="0" indent="0">
              <a:buNone/>
              <a:defRPr sz="14080"/>
            </a:lvl1pPr>
            <a:lvl2pPr marL="2011680" indent="0">
              <a:buNone/>
              <a:defRPr sz="12320"/>
            </a:lvl2pPr>
            <a:lvl3pPr marL="4023360" indent="0">
              <a:buNone/>
              <a:defRPr sz="10560"/>
            </a:lvl3pPr>
            <a:lvl4pPr marL="6035040" indent="0">
              <a:buNone/>
              <a:defRPr sz="8800"/>
            </a:lvl4pPr>
            <a:lvl5pPr marL="8046720" indent="0">
              <a:buNone/>
              <a:defRPr sz="8800"/>
            </a:lvl5pPr>
            <a:lvl6pPr marL="10058400" indent="0">
              <a:buNone/>
              <a:defRPr sz="8800"/>
            </a:lvl6pPr>
            <a:lvl7pPr marL="12070080" indent="0">
              <a:buNone/>
              <a:defRPr sz="8800"/>
            </a:lvl7pPr>
            <a:lvl8pPr marL="14081760" indent="0">
              <a:buNone/>
              <a:defRPr sz="8800"/>
            </a:lvl8pPr>
            <a:lvl9pPr marL="16093440" indent="0">
              <a:buNone/>
              <a:defRPr sz="88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771301" y="12070080"/>
            <a:ext cx="12976383" cy="22361316"/>
          </a:xfrm>
        </p:spPr>
        <p:txBody>
          <a:bodyPr/>
          <a:lstStyle>
            <a:lvl1pPr marL="0" indent="0">
              <a:buNone/>
              <a:defRPr sz="7040"/>
            </a:lvl1pPr>
            <a:lvl2pPr marL="2011680" indent="0">
              <a:buNone/>
              <a:defRPr sz="6160"/>
            </a:lvl2pPr>
            <a:lvl3pPr marL="4023360" indent="0">
              <a:buNone/>
              <a:defRPr sz="5280"/>
            </a:lvl3pPr>
            <a:lvl4pPr marL="6035040" indent="0">
              <a:buNone/>
              <a:defRPr sz="4400"/>
            </a:lvl4pPr>
            <a:lvl5pPr marL="8046720" indent="0">
              <a:buNone/>
              <a:defRPr sz="4400"/>
            </a:lvl5pPr>
            <a:lvl6pPr marL="10058400" indent="0">
              <a:buNone/>
              <a:defRPr sz="4400"/>
            </a:lvl6pPr>
            <a:lvl7pPr marL="12070080" indent="0">
              <a:buNone/>
              <a:defRPr sz="4400"/>
            </a:lvl7pPr>
            <a:lvl8pPr marL="14081760" indent="0">
              <a:buNone/>
              <a:defRPr sz="4400"/>
            </a:lvl8pPr>
            <a:lvl9pPr marL="16093440" indent="0">
              <a:buNone/>
              <a:defRPr sz="4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A4400-B34D-9641-ACA4-6F51C2313905}" type="datetimeFigureOut">
              <a:rPr lang="en-US" smtClean="0"/>
              <a:t>12/7/22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F6222-D1F2-B242-ADDF-B3B9494E3A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9344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66060" y="2142076"/>
            <a:ext cx="34701480" cy="7776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66060" y="10710333"/>
            <a:ext cx="34701480" cy="255278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766060" y="37290595"/>
            <a:ext cx="9052560" cy="21420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2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8A4400-B34D-9641-ACA4-6F51C2313905}" type="datetimeFigureOut">
              <a:rPr lang="en-US" smtClean="0"/>
              <a:t>12/7/22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327380" y="37290595"/>
            <a:ext cx="13578840" cy="21420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2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8414980" y="37290595"/>
            <a:ext cx="9052560" cy="21420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2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9F6222-D1F2-B242-ADDF-B3B9494E3A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8309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4023360" rtl="0" eaLnBrk="1" latinLnBrk="0" hangingPunct="1">
        <a:lnSpc>
          <a:spcPct val="90000"/>
        </a:lnSpc>
        <a:spcBef>
          <a:spcPct val="0"/>
        </a:spcBef>
        <a:buNone/>
        <a:defRPr sz="1936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05840" indent="-1005840" algn="l" defTabSz="4023360" rtl="0" eaLnBrk="1" latinLnBrk="0" hangingPunct="1">
        <a:lnSpc>
          <a:spcPct val="90000"/>
        </a:lnSpc>
        <a:spcBef>
          <a:spcPts val="4400"/>
        </a:spcBef>
        <a:buFont typeface="Arial" panose="020B0604020202020204" pitchFamily="34" charset="0"/>
        <a:buChar char="•"/>
        <a:defRPr sz="12320" kern="1200">
          <a:solidFill>
            <a:schemeClr val="tx1"/>
          </a:solidFill>
          <a:latin typeface="+mn-lt"/>
          <a:ea typeface="+mn-ea"/>
          <a:cs typeface="+mn-cs"/>
        </a:defRPr>
      </a:lvl1pPr>
      <a:lvl2pPr marL="3017520" indent="-1005840" algn="l" defTabSz="4023360" rtl="0" eaLnBrk="1" latinLnBrk="0" hangingPunct="1">
        <a:lnSpc>
          <a:spcPct val="90000"/>
        </a:lnSpc>
        <a:spcBef>
          <a:spcPts val="2200"/>
        </a:spcBef>
        <a:buFont typeface="Arial" panose="020B0604020202020204" pitchFamily="34" charset="0"/>
        <a:buChar char="•"/>
        <a:defRPr sz="10560" kern="1200">
          <a:solidFill>
            <a:schemeClr val="tx1"/>
          </a:solidFill>
          <a:latin typeface="+mn-lt"/>
          <a:ea typeface="+mn-ea"/>
          <a:cs typeface="+mn-cs"/>
        </a:defRPr>
      </a:lvl2pPr>
      <a:lvl3pPr marL="5029200" indent="-1005840" algn="l" defTabSz="4023360" rtl="0" eaLnBrk="1" latinLnBrk="0" hangingPunct="1">
        <a:lnSpc>
          <a:spcPct val="90000"/>
        </a:lnSpc>
        <a:spcBef>
          <a:spcPts val="2200"/>
        </a:spcBef>
        <a:buFont typeface="Arial" panose="020B0604020202020204" pitchFamily="34" charset="0"/>
        <a:buChar char="•"/>
        <a:defRPr sz="8800" kern="1200">
          <a:solidFill>
            <a:schemeClr val="tx1"/>
          </a:solidFill>
          <a:latin typeface="+mn-lt"/>
          <a:ea typeface="+mn-ea"/>
          <a:cs typeface="+mn-cs"/>
        </a:defRPr>
      </a:lvl3pPr>
      <a:lvl4pPr marL="7040880" indent="-1005840" algn="l" defTabSz="4023360" rtl="0" eaLnBrk="1" latinLnBrk="0" hangingPunct="1">
        <a:lnSpc>
          <a:spcPct val="90000"/>
        </a:lnSpc>
        <a:spcBef>
          <a:spcPts val="2200"/>
        </a:spcBef>
        <a:buFont typeface="Arial" panose="020B0604020202020204" pitchFamily="34" charset="0"/>
        <a:buChar char="•"/>
        <a:defRPr sz="7920" kern="1200">
          <a:solidFill>
            <a:schemeClr val="tx1"/>
          </a:solidFill>
          <a:latin typeface="+mn-lt"/>
          <a:ea typeface="+mn-ea"/>
          <a:cs typeface="+mn-cs"/>
        </a:defRPr>
      </a:lvl4pPr>
      <a:lvl5pPr marL="9052560" indent="-1005840" algn="l" defTabSz="4023360" rtl="0" eaLnBrk="1" latinLnBrk="0" hangingPunct="1">
        <a:lnSpc>
          <a:spcPct val="90000"/>
        </a:lnSpc>
        <a:spcBef>
          <a:spcPts val="2200"/>
        </a:spcBef>
        <a:buFont typeface="Arial" panose="020B0604020202020204" pitchFamily="34" charset="0"/>
        <a:buChar char="•"/>
        <a:defRPr sz="7920" kern="1200">
          <a:solidFill>
            <a:schemeClr val="tx1"/>
          </a:solidFill>
          <a:latin typeface="+mn-lt"/>
          <a:ea typeface="+mn-ea"/>
          <a:cs typeface="+mn-cs"/>
        </a:defRPr>
      </a:lvl5pPr>
      <a:lvl6pPr marL="11064240" indent="-1005840" algn="l" defTabSz="4023360" rtl="0" eaLnBrk="1" latinLnBrk="0" hangingPunct="1">
        <a:lnSpc>
          <a:spcPct val="90000"/>
        </a:lnSpc>
        <a:spcBef>
          <a:spcPts val="2200"/>
        </a:spcBef>
        <a:buFont typeface="Arial" panose="020B0604020202020204" pitchFamily="34" charset="0"/>
        <a:buChar char="•"/>
        <a:defRPr sz="7920" kern="1200">
          <a:solidFill>
            <a:schemeClr val="tx1"/>
          </a:solidFill>
          <a:latin typeface="+mn-lt"/>
          <a:ea typeface="+mn-ea"/>
          <a:cs typeface="+mn-cs"/>
        </a:defRPr>
      </a:lvl6pPr>
      <a:lvl7pPr marL="13075920" indent="-1005840" algn="l" defTabSz="4023360" rtl="0" eaLnBrk="1" latinLnBrk="0" hangingPunct="1">
        <a:lnSpc>
          <a:spcPct val="90000"/>
        </a:lnSpc>
        <a:spcBef>
          <a:spcPts val="2200"/>
        </a:spcBef>
        <a:buFont typeface="Arial" panose="020B0604020202020204" pitchFamily="34" charset="0"/>
        <a:buChar char="•"/>
        <a:defRPr sz="7920" kern="1200">
          <a:solidFill>
            <a:schemeClr val="tx1"/>
          </a:solidFill>
          <a:latin typeface="+mn-lt"/>
          <a:ea typeface="+mn-ea"/>
          <a:cs typeface="+mn-cs"/>
        </a:defRPr>
      </a:lvl7pPr>
      <a:lvl8pPr marL="15087600" indent="-1005840" algn="l" defTabSz="4023360" rtl="0" eaLnBrk="1" latinLnBrk="0" hangingPunct="1">
        <a:lnSpc>
          <a:spcPct val="90000"/>
        </a:lnSpc>
        <a:spcBef>
          <a:spcPts val="2200"/>
        </a:spcBef>
        <a:buFont typeface="Arial" panose="020B0604020202020204" pitchFamily="34" charset="0"/>
        <a:buChar char="•"/>
        <a:defRPr sz="7920" kern="1200">
          <a:solidFill>
            <a:schemeClr val="tx1"/>
          </a:solidFill>
          <a:latin typeface="+mn-lt"/>
          <a:ea typeface="+mn-ea"/>
          <a:cs typeface="+mn-cs"/>
        </a:defRPr>
      </a:lvl8pPr>
      <a:lvl9pPr marL="17099280" indent="-1005840" algn="l" defTabSz="4023360" rtl="0" eaLnBrk="1" latinLnBrk="0" hangingPunct="1">
        <a:lnSpc>
          <a:spcPct val="90000"/>
        </a:lnSpc>
        <a:spcBef>
          <a:spcPts val="2200"/>
        </a:spcBef>
        <a:buFont typeface="Arial" panose="020B0604020202020204" pitchFamily="34" charset="0"/>
        <a:buChar char="•"/>
        <a:defRPr sz="79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023360" rtl="0" eaLnBrk="1" latinLnBrk="0" hangingPunct="1">
        <a:defRPr sz="7920" kern="1200">
          <a:solidFill>
            <a:schemeClr val="tx1"/>
          </a:solidFill>
          <a:latin typeface="+mn-lt"/>
          <a:ea typeface="+mn-ea"/>
          <a:cs typeface="+mn-cs"/>
        </a:defRPr>
      </a:lvl1pPr>
      <a:lvl2pPr marL="2011680" algn="l" defTabSz="4023360" rtl="0" eaLnBrk="1" latinLnBrk="0" hangingPunct="1">
        <a:defRPr sz="7920" kern="1200">
          <a:solidFill>
            <a:schemeClr val="tx1"/>
          </a:solidFill>
          <a:latin typeface="+mn-lt"/>
          <a:ea typeface="+mn-ea"/>
          <a:cs typeface="+mn-cs"/>
        </a:defRPr>
      </a:lvl2pPr>
      <a:lvl3pPr marL="4023360" algn="l" defTabSz="4023360" rtl="0" eaLnBrk="1" latinLnBrk="0" hangingPunct="1">
        <a:defRPr sz="7920" kern="1200">
          <a:solidFill>
            <a:schemeClr val="tx1"/>
          </a:solidFill>
          <a:latin typeface="+mn-lt"/>
          <a:ea typeface="+mn-ea"/>
          <a:cs typeface="+mn-cs"/>
        </a:defRPr>
      </a:lvl3pPr>
      <a:lvl4pPr marL="6035040" algn="l" defTabSz="4023360" rtl="0" eaLnBrk="1" latinLnBrk="0" hangingPunct="1">
        <a:defRPr sz="7920" kern="1200">
          <a:solidFill>
            <a:schemeClr val="tx1"/>
          </a:solidFill>
          <a:latin typeface="+mn-lt"/>
          <a:ea typeface="+mn-ea"/>
          <a:cs typeface="+mn-cs"/>
        </a:defRPr>
      </a:lvl4pPr>
      <a:lvl5pPr marL="8046720" algn="l" defTabSz="4023360" rtl="0" eaLnBrk="1" latinLnBrk="0" hangingPunct="1">
        <a:defRPr sz="7920" kern="1200">
          <a:solidFill>
            <a:schemeClr val="tx1"/>
          </a:solidFill>
          <a:latin typeface="+mn-lt"/>
          <a:ea typeface="+mn-ea"/>
          <a:cs typeface="+mn-cs"/>
        </a:defRPr>
      </a:lvl5pPr>
      <a:lvl6pPr marL="10058400" algn="l" defTabSz="4023360" rtl="0" eaLnBrk="1" latinLnBrk="0" hangingPunct="1">
        <a:defRPr sz="7920" kern="1200">
          <a:solidFill>
            <a:schemeClr val="tx1"/>
          </a:solidFill>
          <a:latin typeface="+mn-lt"/>
          <a:ea typeface="+mn-ea"/>
          <a:cs typeface="+mn-cs"/>
        </a:defRPr>
      </a:lvl6pPr>
      <a:lvl7pPr marL="12070080" algn="l" defTabSz="4023360" rtl="0" eaLnBrk="1" latinLnBrk="0" hangingPunct="1">
        <a:defRPr sz="7920" kern="1200">
          <a:solidFill>
            <a:schemeClr val="tx1"/>
          </a:solidFill>
          <a:latin typeface="+mn-lt"/>
          <a:ea typeface="+mn-ea"/>
          <a:cs typeface="+mn-cs"/>
        </a:defRPr>
      </a:lvl7pPr>
      <a:lvl8pPr marL="14081760" algn="l" defTabSz="4023360" rtl="0" eaLnBrk="1" latinLnBrk="0" hangingPunct="1">
        <a:defRPr sz="7920" kern="1200">
          <a:solidFill>
            <a:schemeClr val="tx1"/>
          </a:solidFill>
          <a:latin typeface="+mn-lt"/>
          <a:ea typeface="+mn-ea"/>
          <a:cs typeface="+mn-cs"/>
        </a:defRPr>
      </a:lvl8pPr>
      <a:lvl9pPr marL="16093440" algn="l" defTabSz="4023360" rtl="0" eaLnBrk="1" latinLnBrk="0" hangingPunct="1">
        <a:defRPr sz="79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r-project.org/" TargetMode="Externa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A69F37F6-EC0B-7DA8-5CAA-5256A389DC02}"/>
              </a:ext>
            </a:extLst>
          </p:cNvPr>
          <p:cNvGrpSpPr/>
          <p:nvPr/>
        </p:nvGrpSpPr>
        <p:grpSpPr>
          <a:xfrm>
            <a:off x="49726" y="14205113"/>
            <a:ext cx="20166497" cy="11960110"/>
            <a:chOff x="99826" y="14205113"/>
            <a:chExt cx="19933517" cy="11960110"/>
          </a:xfrm>
        </p:grpSpPr>
        <p:pic>
          <p:nvPicPr>
            <p:cNvPr id="16" name="Picture 15" descr="Chart, line chart, scatter chart&#10;&#10;Description automatically generated">
              <a:extLst>
                <a:ext uri="{FF2B5EF4-FFF2-40B4-BE49-F238E27FC236}">
                  <a16:creationId xmlns:a16="http://schemas.microsoft.com/office/drawing/2014/main" id="{F3AE72DA-EA0E-3D18-FFC0-96C52AA06A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9826" y="14205113"/>
              <a:ext cx="19933517" cy="11960110"/>
            </a:xfrm>
            <a:prstGeom prst="rect">
              <a:avLst/>
            </a:prstGeom>
          </p:spPr>
        </p:pic>
        <p:sp>
          <p:nvSpPr>
            <p:cNvPr id="5" name="Frame 4">
              <a:extLst>
                <a:ext uri="{FF2B5EF4-FFF2-40B4-BE49-F238E27FC236}">
                  <a16:creationId xmlns:a16="http://schemas.microsoft.com/office/drawing/2014/main" id="{2C95C41E-78FA-9777-CB96-509F6B42C9FA}"/>
                </a:ext>
              </a:extLst>
            </p:cNvPr>
            <p:cNvSpPr/>
            <p:nvPr/>
          </p:nvSpPr>
          <p:spPr>
            <a:xfrm>
              <a:off x="7091012" y="23542071"/>
              <a:ext cx="897956" cy="749808"/>
            </a:xfrm>
            <a:prstGeom prst="fram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pic>
        <p:nvPicPr>
          <p:cNvPr id="6" name="Picture 5" descr="Chart, box and whisker chart&#10;&#10;Description automatically generated">
            <a:extLst>
              <a:ext uri="{FF2B5EF4-FFF2-40B4-BE49-F238E27FC236}">
                <a16:creationId xmlns:a16="http://schemas.microsoft.com/office/drawing/2014/main" id="{4199FCC9-7254-46BE-33AE-7DB5B7FD64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71695" y="13185960"/>
            <a:ext cx="20166498" cy="12502756"/>
          </a:xfrm>
          <a:prstGeom prst="rect">
            <a:avLst/>
          </a:prstGeom>
        </p:spPr>
      </p:pic>
      <p:pic>
        <p:nvPicPr>
          <p:cNvPr id="1026" name="Picture 2" descr="New and improved letterhead – for every SIPS section! | Discovery that  Connects">
            <a:extLst>
              <a:ext uri="{FF2B5EF4-FFF2-40B4-BE49-F238E27FC236}">
                <a16:creationId xmlns:a16="http://schemas.microsoft.com/office/drawing/2014/main" id="{2D382CBB-C896-2598-6BF3-018EC11013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284" y="488284"/>
            <a:ext cx="13815456" cy="2291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27C5E28-4A65-365F-14CD-78B7F2EE41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241280" y="2152"/>
            <a:ext cx="29992320" cy="3763990"/>
          </a:xfrm>
          <a:solidFill>
            <a:schemeClr val="bg1"/>
          </a:solidFill>
        </p:spPr>
        <p:txBody>
          <a:bodyPr>
            <a:noAutofit/>
          </a:bodyPr>
          <a:lstStyle/>
          <a:p>
            <a:pPr algn="l"/>
            <a:r>
              <a:rPr lang="en-US" sz="12000" b="1" dirty="0">
                <a:solidFill>
                  <a:srgbClr val="C00000"/>
                </a:solidFill>
                <a:latin typeface="Aharoni" panose="020F0502020204030204" pitchFamily="34" charset="0"/>
                <a:cs typeface="Aharoni" panose="020F0502020204030204" pitchFamily="34" charset="0"/>
              </a:rPr>
              <a:t>Weed suppression from frost-seeded</a:t>
            </a:r>
            <a:br>
              <a:rPr lang="en-US" sz="12000" b="1" dirty="0">
                <a:solidFill>
                  <a:srgbClr val="C00000"/>
                </a:solidFill>
                <a:latin typeface="Aharoni" panose="020F0502020204030204" pitchFamily="34" charset="0"/>
                <a:cs typeface="Aharoni" panose="020F0502020204030204" pitchFamily="34" charset="0"/>
              </a:rPr>
            </a:br>
            <a:r>
              <a:rPr lang="en-US" sz="12000" b="1" i="1" dirty="0">
                <a:solidFill>
                  <a:srgbClr val="C00000"/>
                </a:solidFill>
                <a:latin typeface="Aharoni" panose="020F0502020204030204" pitchFamily="34" charset="0"/>
                <a:cs typeface="Aharoni" panose="020F0502020204030204" pitchFamily="34" charset="0"/>
              </a:rPr>
              <a:t>Brassicaceae</a:t>
            </a:r>
            <a:r>
              <a:rPr lang="en-US" sz="12000" b="1" dirty="0">
                <a:solidFill>
                  <a:srgbClr val="C00000"/>
                </a:solidFill>
                <a:latin typeface="Aharoni" panose="020F0502020204030204" pitchFamily="34" charset="0"/>
                <a:cs typeface="Aharoni" panose="020F0502020204030204" pitchFamily="34" charset="0"/>
              </a:rPr>
              <a:t> cover crops 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6E64FAF-69D6-0F14-2A95-0CD7F1AB29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1635" y="3782123"/>
            <a:ext cx="39379757" cy="960896"/>
          </a:xfrm>
        </p:spPr>
        <p:txBody>
          <a:bodyPr>
            <a:normAutofit/>
          </a:bodyPr>
          <a:lstStyle/>
          <a:p>
            <a:r>
              <a:rPr lang="en-US" sz="4400" dirty="0"/>
              <a:t>Huong T. X. Nguyen, Olivia L. Fisher, Amy T. Fox, Kristen Loria, Kathryn F. Marini, Christopher J. Pelzer, Adam N. Sharifi, Domenic D. Varma, Sandra Wayman, Matthew R. Ryan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D71783-5FC7-96A5-E2D1-860503416B0A}"/>
              </a:ext>
            </a:extLst>
          </p:cNvPr>
          <p:cNvSpPr txBox="1"/>
          <p:nvPr/>
        </p:nvSpPr>
        <p:spPr>
          <a:xfrm>
            <a:off x="183283" y="4515127"/>
            <a:ext cx="39856817" cy="6093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Motivation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5400" dirty="0"/>
              <a:t>Cover crops can build soil fertility and suppress weeds [1].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5400" dirty="0"/>
              <a:t>Red clover </a:t>
            </a:r>
            <a:r>
              <a:rPr lang="en-US" sz="5400" dirty="0">
                <a:solidFill>
                  <a:schemeClr val="tx1"/>
                </a:solidFill>
              </a:rPr>
              <a:t>(</a:t>
            </a:r>
            <a:r>
              <a:rPr lang="en-US" sz="5400" i="1" dirty="0">
                <a:solidFill>
                  <a:schemeClr val="tx1"/>
                </a:solidFill>
              </a:rPr>
              <a:t>Trifolium pratense </a:t>
            </a:r>
            <a:r>
              <a:rPr lang="en-US" sz="5400" dirty="0">
                <a:solidFill>
                  <a:schemeClr val="tx1"/>
                </a:solidFill>
              </a:rPr>
              <a:t>L.) is a winter-hardy cover crop that provides multiple benefits [2] while requires little management [3], but its weed suppression performance is inconsistent [4,5].</a:t>
            </a:r>
            <a:endParaRPr lang="en-US" sz="5400" dirty="0"/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5400" dirty="0"/>
              <a:t>Brassicas are cool-season crops. Yellow mustard, spring canola, and winter rapeseed residues when incorporated with soil can reduce weed seedling emergence [6]. </a:t>
            </a:r>
            <a:r>
              <a:rPr lang="en-US" sz="5400" b="1" dirty="0">
                <a:solidFill>
                  <a:schemeClr val="accent1">
                    <a:lumMod val="75000"/>
                  </a:schemeClr>
                </a:solidFill>
              </a:rPr>
              <a:t>Can brassicas provide reliable weed suppression? 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endParaRPr lang="en-US" sz="6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D7D2B1-395F-CF47-A33F-65D580110256}"/>
              </a:ext>
            </a:extLst>
          </p:cNvPr>
          <p:cNvSpPr txBox="1"/>
          <p:nvPr/>
        </p:nvSpPr>
        <p:spPr>
          <a:xfrm>
            <a:off x="18194450" y="9816420"/>
            <a:ext cx="30146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Results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8FCBFE-BAC6-C4D2-6028-3B21D6359B43}"/>
              </a:ext>
            </a:extLst>
          </p:cNvPr>
          <p:cNvSpPr txBox="1"/>
          <p:nvPr/>
        </p:nvSpPr>
        <p:spPr>
          <a:xfrm rot="10800000" flipV="1">
            <a:off x="507734" y="11015477"/>
            <a:ext cx="2072442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chemeClr val="accent1">
                    <a:lumMod val="75000"/>
                  </a:schemeClr>
                </a:solidFill>
              </a:rPr>
              <a:t>Cover crop significantly reduced weed biomass (p = 0.0137). </a:t>
            </a:r>
          </a:p>
          <a:p>
            <a:r>
              <a:rPr lang="en-US" sz="6000" b="1" dirty="0">
                <a:solidFill>
                  <a:schemeClr val="accent1">
                    <a:lumMod val="75000"/>
                  </a:schemeClr>
                </a:solidFill>
              </a:rPr>
              <a:t>Collard provided the strongest weed suppression among all the examined </a:t>
            </a:r>
            <a:r>
              <a:rPr lang="en-US" sz="6000" b="1" i="1" dirty="0">
                <a:solidFill>
                  <a:schemeClr val="accent1">
                    <a:lumMod val="75000"/>
                  </a:schemeClr>
                </a:solidFill>
              </a:rPr>
              <a:t>Brassicaceae </a:t>
            </a:r>
            <a:r>
              <a:rPr lang="en-US" sz="6000" b="1" dirty="0">
                <a:solidFill>
                  <a:schemeClr val="accent1">
                    <a:lumMod val="75000"/>
                  </a:schemeClr>
                </a:solidFill>
              </a:rPr>
              <a:t>species.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DAF1467-69D5-0B4E-3A6F-707082E0D7E7}"/>
                  </a:ext>
                </a:extLst>
              </p:cNvPr>
              <p:cNvSpPr txBox="1"/>
              <p:nvPr/>
            </p:nvSpPr>
            <p:spPr>
              <a:xfrm>
                <a:off x="183283" y="27037022"/>
                <a:ext cx="27256915" cy="105209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857250" indent="-857250">
                  <a:buFont typeface="Arial" panose="020B0604020202020204" pitchFamily="34" charset="0"/>
                  <a:buChar char="•"/>
                </a:pPr>
                <a:r>
                  <a:rPr lang="en-US" sz="5400" dirty="0">
                    <a:solidFill>
                      <a:schemeClr val="tx1"/>
                    </a:solidFill>
                  </a:rPr>
                  <a:t>Randomized complete block design with 4 replications (N = 48). Each replication consisted of 10 brassica cover crop species, 1 red clover, and 1 no cover crop treatment. Red clover and no cover crop are control treatments. </a:t>
                </a:r>
              </a:p>
              <a:p>
                <a:pPr marL="857250" indent="-857250">
                  <a:buFont typeface="Arial" panose="020B0604020202020204" pitchFamily="34" charset="0"/>
                  <a:buChar char="•"/>
                </a:pPr>
                <a:r>
                  <a:rPr lang="en-US" sz="5400" dirty="0">
                    <a:solidFill>
                      <a:schemeClr val="tx1"/>
                    </a:solidFill>
                  </a:rPr>
                  <a:t>10 </a:t>
                </a:r>
                <a:r>
                  <a:rPr lang="en-US" sz="5400" i="1" dirty="0">
                    <a:solidFill>
                      <a:schemeClr val="tx1"/>
                    </a:solidFill>
                  </a:rPr>
                  <a:t>Brassicaceae </a:t>
                </a:r>
                <a:r>
                  <a:rPr lang="en-US" sz="5400" dirty="0">
                    <a:solidFill>
                      <a:schemeClr val="tx1"/>
                    </a:solidFill>
                  </a:rPr>
                  <a:t>species and red clover were frost-seeded into </a:t>
                </a:r>
                <a:r>
                  <a:rPr lang="en-US" sz="5400" b="0" i="0" u="none" strike="noStrike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</a:rPr>
                  <a:t>rolled cereal rye mulch </a:t>
                </a:r>
                <a:r>
                  <a:rPr lang="en-US" sz="5400" dirty="0">
                    <a:solidFill>
                      <a:schemeClr val="tx1"/>
                    </a:solidFill>
                  </a:rPr>
                  <a:t>on March 23</a:t>
                </a:r>
                <a:r>
                  <a:rPr lang="en-US" sz="5400" baseline="30000" dirty="0">
                    <a:solidFill>
                      <a:schemeClr val="tx1"/>
                    </a:solidFill>
                  </a:rPr>
                  <a:t>rd</a:t>
                </a:r>
                <a:r>
                  <a:rPr lang="en-US" sz="5400" dirty="0">
                    <a:solidFill>
                      <a:schemeClr val="tx1"/>
                    </a:solidFill>
                  </a:rPr>
                  <a:t>, 2022. The no cover crop was rolled cereal rye mulch residue. </a:t>
                </a:r>
              </a:p>
              <a:p>
                <a:pPr marL="857250" indent="-857250">
                  <a:buFont typeface="Arial" panose="020B0604020202020204" pitchFamily="34" charset="0"/>
                  <a:buChar char="•"/>
                </a:pPr>
                <a:r>
                  <a:rPr lang="en-US" sz="5400" dirty="0">
                    <a:solidFill>
                      <a:schemeClr val="tx1"/>
                    </a:solidFill>
                  </a:rPr>
                  <a:t>Crop speculative coverage was evaluated from a 0.25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5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5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sz="5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5400" dirty="0">
                    <a:solidFill>
                      <a:schemeClr val="tx1"/>
                    </a:solidFill>
                  </a:rPr>
                  <a:t> quadrat per plot on Jun 2</a:t>
                </a:r>
                <a:r>
                  <a:rPr lang="en-US" sz="5400" baseline="30000" dirty="0">
                    <a:solidFill>
                      <a:schemeClr val="tx1"/>
                    </a:solidFill>
                  </a:rPr>
                  <a:t>nd</a:t>
                </a:r>
                <a:r>
                  <a:rPr lang="en-US" sz="5400" dirty="0">
                    <a:solidFill>
                      <a:schemeClr val="tx1"/>
                    </a:solidFill>
                  </a:rPr>
                  <a:t>, 2022</a:t>
                </a:r>
                <a:r>
                  <a:rPr lang="en-US" sz="5400" dirty="0"/>
                  <a:t> and c</a:t>
                </a:r>
                <a:r>
                  <a:rPr lang="en-US" sz="5400" dirty="0">
                    <a:solidFill>
                      <a:schemeClr val="tx1"/>
                    </a:solidFill>
                  </a:rPr>
                  <a:t>rop and weed biomass were sampled from a 0.25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5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5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sz="5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5400" dirty="0">
                    <a:solidFill>
                      <a:schemeClr val="tx1"/>
                    </a:solidFill>
                  </a:rPr>
                  <a:t> quadrat per plot on Jun 3</a:t>
                </a:r>
                <a:r>
                  <a:rPr lang="en-US" sz="5400" baseline="30000" dirty="0">
                    <a:solidFill>
                      <a:schemeClr val="tx1"/>
                    </a:solidFill>
                  </a:rPr>
                  <a:t>rd</a:t>
                </a:r>
                <a:r>
                  <a:rPr lang="en-US" sz="5400" dirty="0">
                    <a:solidFill>
                      <a:schemeClr val="tx1"/>
                    </a:solidFill>
                  </a:rPr>
                  <a:t>, 2022.</a:t>
                </a:r>
              </a:p>
              <a:p>
                <a:pPr marL="857250" indent="-857250">
                  <a:buFont typeface="Arial" panose="020B0604020202020204" pitchFamily="34" charset="0"/>
                  <a:buChar char="•"/>
                </a:pPr>
                <a:r>
                  <a:rPr lang="en-US" sz="5400" dirty="0">
                    <a:solidFill>
                      <a:schemeClr val="tx1"/>
                    </a:solidFill>
                  </a:rPr>
                  <a:t>A non-linear model for crop – weed competition was fitted with </a:t>
                </a:r>
                <a:r>
                  <a:rPr lang="en-US" sz="5400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nls</a:t>
                </a:r>
                <a:r>
                  <a:rPr lang="en-US" sz="5400" dirty="0">
                    <a:solidFill>
                      <a:schemeClr val="tx1"/>
                    </a:solidFill>
                  </a:rPr>
                  <a:t> and a </a:t>
                </a:r>
                <a:r>
                  <a:rPr lang="en-US" sz="5400" dirty="0"/>
                  <a:t>linear model for crop speculative coverage was fitted with </a:t>
                </a:r>
                <a:r>
                  <a:rPr lang="en-US" sz="54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lm</a:t>
                </a:r>
                <a:r>
                  <a:rPr lang="en-US" sz="54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  <a:r>
                  <a:rPr lang="en-US" sz="5400" dirty="0"/>
                  <a:t>(</a:t>
                </a:r>
                <a:r>
                  <a:rPr lang="en-US" sz="5400" dirty="0">
                    <a:solidFill>
                      <a:schemeClr val="tx1"/>
                    </a:solidFill>
                  </a:rPr>
                  <a:t>stats package version 3.6.2 [7]) in R version 4.2.1 [7]. The competition conforms to </a:t>
                </a:r>
                <a:r>
                  <a:rPr lang="en-US" sz="5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5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</m:oMath>
                </a14:m>
                <a:r>
                  <a:rPr lang="en-US" sz="5400" dirty="0"/>
                  <a:t> =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5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num>
                      <m:den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sSub>
                          <m:sSubPr>
                            <m:ctrlPr>
                              <a:rPr lang="en-US" sz="5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5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54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sub>
                        </m:sSub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 ∗  </m:t>
                        </m:r>
                        <m:sSub>
                          <m:sSubPr>
                            <m:ctrlPr>
                              <a:rPr lang="en-US" sz="5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5400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sz="54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5400" dirty="0">
                    <a:solidFill>
                      <a:schemeClr val="tx1"/>
                    </a:solidFill>
                  </a:rPr>
                  <a:t> [8],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5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5400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5400" i="1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</m:oMath>
                </a14:m>
                <a:r>
                  <a:rPr lang="en-US" sz="5400" dirty="0"/>
                  <a:t> is the weed biomass, C is the weed biomass when no cover crop presented,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5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54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5400" i="1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</m:oMath>
                </a14:m>
                <a:r>
                  <a:rPr lang="en-US" sz="5400" dirty="0">
                    <a:solidFill>
                      <a:schemeClr val="tx1"/>
                    </a:solidFill>
                  </a:rPr>
                  <a:t> is the crop – weed competition coefficient,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5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5400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5400" dirty="0">
                    <a:solidFill>
                      <a:schemeClr val="tx1"/>
                    </a:solidFill>
                  </a:rPr>
                  <a:t> is the cover crop biomass.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DAF1467-69D5-0B4E-3A6F-707082E0D7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283" y="27037022"/>
                <a:ext cx="27256915" cy="10520957"/>
              </a:xfrm>
              <a:prstGeom prst="rect">
                <a:avLst/>
              </a:prstGeom>
              <a:blipFill>
                <a:blip r:embed="rId5"/>
                <a:stretch>
                  <a:fillRect l="-1071" t="-1566" r="-1351" b="-25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20164146-EB2D-7B14-41E9-2666BFD8A53B}"/>
              </a:ext>
            </a:extLst>
          </p:cNvPr>
          <p:cNvSpPr txBox="1"/>
          <p:nvPr/>
        </p:nvSpPr>
        <p:spPr>
          <a:xfrm>
            <a:off x="8234450" y="38912533"/>
            <a:ext cx="2725691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Acknowledgements </a:t>
            </a:r>
            <a:r>
              <a:rPr lang="en-US" sz="6000" dirty="0"/>
              <a:t>Keith </a:t>
            </a:r>
            <a:r>
              <a:rPr lang="en-US" sz="6000" dirty="0" err="1"/>
              <a:t>Berns</a:t>
            </a:r>
            <a:r>
              <a:rPr lang="en-US" sz="6000" dirty="0"/>
              <a:t>, Green Cover Seed, Bladen, Nebraska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CDEE21D-561A-27B3-5C5A-C19B2935E03D}"/>
              </a:ext>
            </a:extLst>
          </p:cNvPr>
          <p:cNvSpPr txBox="1"/>
          <p:nvPr/>
        </p:nvSpPr>
        <p:spPr>
          <a:xfrm>
            <a:off x="27744999" y="25608875"/>
            <a:ext cx="12230098" cy="133882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AutoNum type="arabicPeriod"/>
            </a:pPr>
            <a:r>
              <a:rPr lang="en-US" sz="32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Teasdale JR. Contribution of cover crops to weed management in sustainable agricultural systems. Journal of production agriculture. 1996 Oct;9(4):475-9. </a:t>
            </a:r>
          </a:p>
          <a:p>
            <a:pPr marL="742950" indent="-742950">
              <a:buAutoNum type="arabicPeriod"/>
            </a:pPr>
            <a:r>
              <a:rPr lang="en-US" sz="32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Ohno T, Doolan K, </a:t>
            </a:r>
            <a:r>
              <a:rPr lang="en-US" sz="3200" b="0" i="0" u="none" strike="noStrike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Zibilske</a:t>
            </a:r>
            <a:r>
              <a:rPr lang="en-US" sz="32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LM, Liebman M, </a:t>
            </a:r>
            <a:r>
              <a:rPr lang="en-US" sz="3200" b="0" i="0" u="none" strike="noStrike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Gallandt</a:t>
            </a:r>
            <a:r>
              <a:rPr lang="en-US" sz="32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ER, Berube C. Phytotoxic effects of red clover amended soils on wild mustard seedling growth. Agriculture, ecosystems &amp; environment. 2000 Apr 1;78(2):187-92.</a:t>
            </a:r>
          </a:p>
          <a:p>
            <a:pPr marL="742950" indent="-742950">
              <a:buAutoNum type="arabicPeriod"/>
            </a:pPr>
            <a:r>
              <a:rPr lang="en-US" sz="3200" dirty="0">
                <a:solidFill>
                  <a:srgbClr val="222222"/>
                </a:solidFill>
                <a:latin typeface="Arial" panose="020B0604020202020204" pitchFamily="34" charset="0"/>
              </a:rPr>
              <a:t>Duiker SW, Curran SW. </a:t>
            </a:r>
            <a:r>
              <a:rPr lang="en-US" sz="3200" b="0" i="0" u="none" strike="noStrike" dirty="0">
                <a:solidFill>
                  <a:srgbClr val="001E44"/>
                </a:solidFill>
                <a:effectLst/>
                <a:latin typeface="Roboto Slab"/>
              </a:rPr>
              <a:t>Management of red clover as a cover crop. </a:t>
            </a:r>
            <a:r>
              <a:rPr lang="en-US" sz="3200" b="0" i="0" u="none" strike="noStrike" dirty="0" err="1">
                <a:solidFill>
                  <a:srgbClr val="001E44"/>
                </a:solidFill>
                <a:effectLst/>
                <a:latin typeface="Roboto Slab"/>
              </a:rPr>
              <a:t>PennState</a:t>
            </a:r>
            <a:r>
              <a:rPr lang="en-US" sz="3200" b="0" i="0" u="none" strike="noStrike" dirty="0">
                <a:solidFill>
                  <a:srgbClr val="001E44"/>
                </a:solidFill>
                <a:effectLst/>
                <a:latin typeface="Roboto Slab"/>
              </a:rPr>
              <a:t> Extension. 2007 Oct.</a:t>
            </a:r>
          </a:p>
          <a:p>
            <a:pPr marL="742950" indent="-742950">
              <a:buAutoNum type="arabicPeriod"/>
            </a:pPr>
            <a:r>
              <a:rPr lang="en-US" sz="3200" b="0" i="0" u="none" strike="noStrike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Mutch</a:t>
            </a:r>
            <a:r>
              <a:rPr lang="en-US" sz="32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DR, Martin TE, </a:t>
            </a:r>
            <a:r>
              <a:rPr lang="en-US" sz="3200" b="0" i="0" u="none" strike="noStrike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Kosola</a:t>
            </a:r>
            <a:r>
              <a:rPr lang="en-US" sz="32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KR. Red clover (Trifolium pratense) suppression of common ragweed (Ambrosia </a:t>
            </a:r>
            <a:r>
              <a:rPr lang="en-US" sz="3200" b="0" i="0" u="none" strike="noStrike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artemisiifolia</a:t>
            </a:r>
            <a:r>
              <a:rPr lang="en-US" sz="32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) in winter wheat (Triticum </a:t>
            </a:r>
            <a:r>
              <a:rPr lang="en-US" sz="3200" b="0" i="0" u="none" strike="noStrike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aestivum</a:t>
            </a:r>
            <a:r>
              <a:rPr lang="en-US" sz="32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). Weed Technology. 2003 Mar;17(1):181-5.</a:t>
            </a:r>
          </a:p>
          <a:p>
            <a:pPr marL="742950" indent="-742950">
              <a:buAutoNum type="arabicPeriod"/>
            </a:pPr>
            <a:r>
              <a:rPr lang="en-US" sz="32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Bryan CJ, Sipes SD, </a:t>
            </a:r>
            <a:r>
              <a:rPr lang="en-US" sz="3200" b="0" i="0" u="none" strike="noStrike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Arduser</a:t>
            </a:r>
            <a:r>
              <a:rPr lang="en-US" sz="32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M, </a:t>
            </a:r>
            <a:r>
              <a:rPr lang="en-US" sz="3200" b="0" i="0" u="none" strike="noStrike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Kassim</a:t>
            </a:r>
            <a:r>
              <a:rPr lang="en-US" sz="32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L, Gibson DJ, Scott DA, Gage KL. Efficacy of cover crops for pollinator habitat provision and weed suppression. Environmental Entomology. 2021 Feb;50(1):208-21.</a:t>
            </a:r>
            <a:endParaRPr lang="en-US" sz="3200" b="0" i="0" u="none" strike="noStrike" dirty="0">
              <a:solidFill>
                <a:srgbClr val="001E44"/>
              </a:solidFill>
              <a:effectLst/>
              <a:latin typeface="Roboto Slab"/>
            </a:endParaRPr>
          </a:p>
          <a:p>
            <a:pPr marL="742950" indent="-742950">
              <a:buAutoNum type="arabicPeriod"/>
            </a:pPr>
            <a:r>
              <a:rPr lang="en-US" sz="3200" b="0" i="0" u="none" strike="noStrike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Haramoto</a:t>
            </a:r>
            <a:r>
              <a:rPr lang="en-US" sz="32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ER, </a:t>
            </a:r>
            <a:r>
              <a:rPr lang="en-US" sz="3200" b="0" i="0" u="none" strike="noStrike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Gallandt</a:t>
            </a:r>
            <a:r>
              <a:rPr lang="en-US" sz="32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ER. Brassica cover cropping for weed management: A review. Renewable agriculture and food systems. 2004 Dec;19(4):187-98.</a:t>
            </a:r>
          </a:p>
          <a:p>
            <a:pPr marL="742950" indent="-742950">
              <a:buAutoNum type="arabicPeriod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R Core Team (2022). R: A language and environment for statistical computing. R Foundation for Statistical Computing, Vienna, Austria. URL: 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https://www.R-project.org/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742950" indent="-742950">
              <a:buAutoNum type="arabicPeriod"/>
            </a:pPr>
            <a:r>
              <a:rPr lang="en-US" sz="32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Spitters CJ. An alternative approach to the analysis of mixed cropping experiments. 1. Estimation of competition effects. Netherlands Journal of Agricultural Science. 1983 Feb 1;31(1):1-1</a:t>
            </a:r>
            <a:endParaRPr lang="en-US" sz="3200" u="none" strike="noStrike" dirty="0">
              <a:solidFill>
                <a:srgbClr val="222222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A8A3CE1-3737-36DF-4AF2-B59463B48969}"/>
              </a:ext>
            </a:extLst>
          </p:cNvPr>
          <p:cNvSpPr txBox="1"/>
          <p:nvPr/>
        </p:nvSpPr>
        <p:spPr>
          <a:xfrm rot="10800000" flipV="1">
            <a:off x="21232162" y="10976578"/>
            <a:ext cx="1875363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chemeClr val="accent1">
                    <a:lumMod val="75000"/>
                  </a:schemeClr>
                </a:solidFill>
              </a:rPr>
              <a:t>Collard’s speculative coverage was significantly higher than that of red clover.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6A353D-B51C-1D7E-65EE-79966A97DE75}"/>
              </a:ext>
            </a:extLst>
          </p:cNvPr>
          <p:cNvSpPr txBox="1"/>
          <p:nvPr/>
        </p:nvSpPr>
        <p:spPr>
          <a:xfrm>
            <a:off x="10409332" y="26021359"/>
            <a:ext cx="964294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Materials and Methods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1B2838-F150-7885-1864-1C24899A7130}"/>
              </a:ext>
            </a:extLst>
          </p:cNvPr>
          <p:cNvSpPr txBox="1"/>
          <p:nvPr/>
        </p:nvSpPr>
        <p:spPr>
          <a:xfrm>
            <a:off x="30995819" y="24490173"/>
            <a:ext cx="449554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6089357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{64970371-16F1-2C45-AF51-D4967193C261}tf10001070</Template>
  <TotalTime>3192</TotalTime>
  <Words>655</Words>
  <Application>Microsoft Macintosh PowerPoint</Application>
  <PresentationFormat>Custom</PresentationFormat>
  <Paragraphs>25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9" baseType="lpstr">
      <vt:lpstr>Aharoni</vt:lpstr>
      <vt:lpstr>Arial</vt:lpstr>
      <vt:lpstr>Calibri</vt:lpstr>
      <vt:lpstr>Calibri Light</vt:lpstr>
      <vt:lpstr>Cambria Math</vt:lpstr>
      <vt:lpstr>Courier New</vt:lpstr>
      <vt:lpstr>Roboto Slab</vt:lpstr>
      <vt:lpstr>Office Theme</vt:lpstr>
      <vt:lpstr>Weed suppression from frost-seeded Brassicaceae cover crops 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Weed suppression from frost-seeded Brassicaceae  cover crops </dc:title>
  <dc:creator>Huong Nguyen</dc:creator>
  <cp:lastModifiedBy>Huong Nguyen</cp:lastModifiedBy>
  <cp:revision>23</cp:revision>
  <dcterms:created xsi:type="dcterms:W3CDTF">2022-11-07T16:07:29Z</dcterms:created>
  <dcterms:modified xsi:type="dcterms:W3CDTF">2022-12-07T18:26:58Z</dcterms:modified>
</cp:coreProperties>
</file>